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223" r:id="rId4"/>
  </p:sldMasterIdLst>
  <p:notesMasterIdLst>
    <p:notesMasterId r:id="rId28"/>
  </p:notesMasterIdLst>
  <p:sldIdLst>
    <p:sldId id="716" r:id="rId5"/>
    <p:sldId id="704" r:id="rId6"/>
    <p:sldId id="733" r:id="rId7"/>
    <p:sldId id="717" r:id="rId8"/>
    <p:sldId id="718" r:id="rId9"/>
    <p:sldId id="720" r:id="rId10"/>
    <p:sldId id="719" r:id="rId11"/>
    <p:sldId id="736" r:id="rId12"/>
    <p:sldId id="721" r:id="rId13"/>
    <p:sldId id="722" r:id="rId14"/>
    <p:sldId id="723" r:id="rId15"/>
    <p:sldId id="732" r:id="rId16"/>
    <p:sldId id="731" r:id="rId17"/>
    <p:sldId id="727" r:id="rId18"/>
    <p:sldId id="728" r:id="rId19"/>
    <p:sldId id="738" r:id="rId20"/>
    <p:sldId id="734" r:id="rId21"/>
    <p:sldId id="735" r:id="rId22"/>
    <p:sldId id="739" r:id="rId23"/>
    <p:sldId id="725" r:id="rId24"/>
    <p:sldId id="714" r:id="rId25"/>
    <p:sldId id="726" r:id="rId26"/>
    <p:sldId id="711" r:id="rId27"/>
  </p:sldIdLst>
  <p:sldSz cx="9144000" cy="6858000" type="screen4x3"/>
  <p:notesSz cx="6985000" cy="92837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3CF"/>
    <a:srgbClr val="01194F"/>
    <a:srgbClr val="C41230"/>
    <a:srgbClr val="012169"/>
    <a:srgbClr val="254061"/>
    <a:srgbClr val="CBC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77" autoAdjust="0"/>
    <p:restoredTop sz="98426" autoAdjust="0"/>
  </p:normalViewPr>
  <p:slideViewPr>
    <p:cSldViewPr snapToObjects="1">
      <p:cViewPr varScale="1">
        <p:scale>
          <a:sx n="60" d="100"/>
          <a:sy n="60" d="100"/>
        </p:scale>
        <p:origin x="936" y="53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1502" y="67"/>
      </p:cViewPr>
      <p:guideLst/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466" cy="464502"/>
          </a:xfrm>
          <a:prstGeom prst="rect">
            <a:avLst/>
          </a:prstGeom>
        </p:spPr>
        <p:txBody>
          <a:bodyPr vert="horz" lIns="91218" tIns="45609" rIns="91218" bIns="45609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4" y="0"/>
            <a:ext cx="3027466" cy="464502"/>
          </a:xfrm>
          <a:prstGeom prst="rect">
            <a:avLst/>
          </a:prstGeom>
        </p:spPr>
        <p:txBody>
          <a:bodyPr vert="horz" lIns="91218" tIns="45609" rIns="91218" bIns="45609" rtlCol="0"/>
          <a:lstStyle>
            <a:lvl1pPr algn="r">
              <a:defRPr sz="1200" smtClean="0"/>
            </a:lvl1pPr>
          </a:lstStyle>
          <a:p>
            <a:pPr>
              <a:defRPr/>
            </a:pPr>
            <a:fld id="{19340D49-BB23-4267-8F4F-1B375AC0A142}" type="datetimeFigureOut">
              <a:rPr lang="en-US"/>
              <a:pPr>
                <a:defRPr/>
              </a:pPr>
              <a:t>10/27/2018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18" tIns="45609" rIns="91218" bIns="4560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3" y="4410392"/>
            <a:ext cx="5586735" cy="4177349"/>
          </a:xfrm>
          <a:prstGeom prst="rect">
            <a:avLst/>
          </a:prstGeom>
        </p:spPr>
        <p:txBody>
          <a:bodyPr vert="horz" lIns="91218" tIns="45609" rIns="91218" bIns="4560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613"/>
            <a:ext cx="3027466" cy="464502"/>
          </a:xfrm>
          <a:prstGeom prst="rect">
            <a:avLst/>
          </a:prstGeom>
        </p:spPr>
        <p:txBody>
          <a:bodyPr vert="horz" lIns="91218" tIns="45609" rIns="91218" bIns="4560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4" y="8817613"/>
            <a:ext cx="3027466" cy="464502"/>
          </a:xfrm>
          <a:prstGeom prst="rect">
            <a:avLst/>
          </a:prstGeom>
        </p:spPr>
        <p:txBody>
          <a:bodyPr vert="horz" lIns="91218" tIns="45609" rIns="91218" bIns="4560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8110A4A-E73F-4B23-9087-335C123B08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71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443492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697855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1080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rt Slide with Denom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748" y="1546099"/>
            <a:ext cx="8476488" cy="4580064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332748" y="1179576"/>
            <a:ext cx="8476488" cy="365760"/>
          </a:xfrm>
        </p:spPr>
        <p:txBody>
          <a:bodyPr/>
          <a:lstStyle>
            <a:lvl1pPr marL="0" indent="0">
              <a:buNone/>
              <a:defRPr sz="16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748" y="109728"/>
            <a:ext cx="8474043" cy="8109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E3F9CDB7-52C7-407A-9D61-3D60DE0C9C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330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5178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527526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87989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304248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312439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E4D6-C599-42D9-93E4-DA0CBFB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32240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981761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092159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9400C-4C38-46AC-9758-CF0DEFA19E8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F6C6A0-5087-4F46-8CFB-7F70C01C809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78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sas.com/resources/papers/proceedings16/11888-2016.pdf" TargetMode="External"/><Relationship Id="rId2" Type="http://schemas.openxmlformats.org/officeDocument/2006/relationships/hyperlink" Target="http://www2.sas.com/proceedings/sugi25/25/po/25p221.pdf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mwsug.org/proceedings/2017/SA/MWSUG-2017-SA04.pdf" TargetMode="External"/><Relationship Id="rId4" Type="http://schemas.openxmlformats.org/officeDocument/2006/relationships/hyperlink" Target="http://www2.sas.com/proceedings/sugi31/030-31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sas.com/software/products/ondemand-academics/#s1=1" TargetMode="External"/><Relationship Id="rId2" Type="http://schemas.openxmlformats.org/officeDocument/2006/relationships/hyperlink" Target="https://documentation.sas.com/?docsetId=proc&amp;docsetTarget=p1nd17xr6wof4sn19zkmid81p926.htm&amp;docsetVersion=9.4&amp;locale=en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support.sas.com/resources/papers/proceedings11/242-2011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PROC SORT revisited</a:t>
            </a:r>
            <a:endParaRPr lang="en-US" sz="66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143000" y="4005070"/>
            <a:ext cx="6858000" cy="1655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Alex Chaplin</a:t>
            </a:r>
          </a:p>
          <a:p>
            <a:pPr algn="l"/>
            <a:r>
              <a:rPr lang="en-US" sz="3600" dirty="0" smtClean="0"/>
              <a:t>October 30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, 2018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9CDB7-52C7-407A-9D61-3D60DE0C9C8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79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99" y="503310"/>
            <a:ext cx="8698656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4 - continued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/>
              </a:rPr>
              <a:t>Eliminate duplicate keys for Region and Subsidiary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21" y="1700790"/>
            <a:ext cx="8698656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Results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53 unique key values saved to output file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342 duplicate key values saved to duplicates file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051" y="3326580"/>
            <a:ext cx="8698656" cy="35394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Beware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libri"/>
              </a:rPr>
              <a:t>Nodupkey</a:t>
            </a:r>
            <a:r>
              <a:rPr lang="en-US" sz="2800" dirty="0" smtClean="0">
                <a:latin typeface="Calibri"/>
              </a:rPr>
              <a:t> eliminates records with duplicate keys not duplicate records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Exception is when using by _ALL_ which treats the entire record as a key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If you will reference values in non key fields be mindful of the effect of eliminating records with duplicate keys</a:t>
            </a:r>
            <a:endParaRPr lang="en-US" sz="2800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6156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779078"/>
            <a:ext cx="8698656" cy="310854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/>
              </a:rPr>
              <a:t>Eliminate duplicate records when sorting by Region and Subsidiary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Solution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 </a:t>
            </a:r>
            <a:r>
              <a:rPr lang="en-US" sz="2800" dirty="0" err="1" smtClean="0">
                <a:latin typeface="Calibri"/>
              </a:rPr>
              <a:t>noduprecs</a:t>
            </a:r>
            <a:r>
              <a:rPr lang="en-US" sz="2800" dirty="0" smtClean="0">
                <a:latin typeface="Calibri"/>
              </a:rPr>
              <a:t> option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Save duplicate records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55" y="4205867"/>
            <a:ext cx="80073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demo.shoes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rename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=(product2=product)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drop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=product) </a:t>
            </a:r>
            <a:r>
              <a:rPr lang="en-US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out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=shoes_demo7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dupout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=shoes_demo7_dups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noduprecs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Region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   Subsidiary;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204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779078"/>
            <a:ext cx="8698656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5 - continued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/>
              </a:rPr>
              <a:t>Eliminate duplicate records when sorting by Region and Subsidiary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654" y="2594960"/>
            <a:ext cx="8698656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Results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All 395 input records saved to output file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No records saved to duplicates file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6932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3868" y="663864"/>
            <a:ext cx="85834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Calibri"/>
              </a:rPr>
              <a:t>The effect of </a:t>
            </a:r>
            <a:r>
              <a:rPr lang="en-US" sz="2800" b="1" dirty="0" err="1">
                <a:latin typeface="Calibri"/>
              </a:rPr>
              <a:t>nodupkey</a:t>
            </a:r>
            <a:r>
              <a:rPr lang="en-US" sz="2800" b="1" dirty="0">
                <a:latin typeface="Calibri"/>
              </a:rPr>
              <a:t> vs </a:t>
            </a:r>
            <a:r>
              <a:rPr lang="en-US" sz="2800" b="1" dirty="0" err="1" smtClean="0">
                <a:latin typeface="Calibri"/>
              </a:rPr>
              <a:t>noduprec</a:t>
            </a:r>
            <a:endParaRPr lang="en-US" sz="2800" b="1" dirty="0" smtClean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latin typeface="Calibri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96704"/>
              </p:ext>
            </p:extLst>
          </p:nvPr>
        </p:nvGraphicFramePr>
        <p:xfrm>
          <a:off x="193868" y="1599894"/>
          <a:ext cx="8007374" cy="2808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2568"/>
                <a:gridCol w="2083383"/>
                <a:gridCol w="1275900"/>
                <a:gridCol w="801715"/>
                <a:gridCol w="1310120"/>
                <a:gridCol w="1153688"/>
              </a:tblGrid>
              <a:tr h="4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</a:rPr>
                        <a:t>sort_option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Region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Subsidiary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</a:rPr>
                        <a:t>store_ct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</a:rPr>
                        <a:t>sales_am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</a:rPr>
                        <a:t>return_am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nodupkey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Africa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Addis Ababa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$29,761.00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$769.00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noduprec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Africa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Addis Ababa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$467,429.00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$13,370.00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nodupkey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Africa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Algiers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$21,297.00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$710.00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noduprec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Africa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Algiers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$395,600.00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$12,763.00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nodupkey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Africa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Cairo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$4,846.00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$229.00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noduprec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Africa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Cairo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$738,198.00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$22,477.00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36261" y="4805743"/>
            <a:ext cx="858344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/>
              </a:rPr>
              <a:t>F</a:t>
            </a:r>
            <a:r>
              <a:rPr lang="en-US" sz="2800" dirty="0" smtClean="0">
                <a:latin typeface="Calibri"/>
              </a:rPr>
              <a:t>ile de-duped using </a:t>
            </a:r>
            <a:r>
              <a:rPr lang="en-US" sz="2800" dirty="0" err="1" smtClean="0">
                <a:latin typeface="Calibri"/>
              </a:rPr>
              <a:t>nodupkey</a:t>
            </a:r>
            <a:r>
              <a:rPr lang="en-US" sz="2800" dirty="0" smtClean="0">
                <a:latin typeface="Calibri"/>
              </a:rPr>
              <a:t> has lower values for aggregated amounts because more records eliminated as duplicates than with </a:t>
            </a:r>
            <a:r>
              <a:rPr lang="en-US" sz="2800" dirty="0" err="1" smtClean="0">
                <a:latin typeface="Calibri"/>
              </a:rPr>
              <a:t>noduprec</a:t>
            </a:r>
            <a:r>
              <a:rPr lang="en-US" sz="2800" dirty="0" smtClean="0">
                <a:latin typeface="Calibri"/>
              </a:rPr>
              <a:t> </a:t>
            </a: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69488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779078"/>
            <a:ext cx="8698656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6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Show regions as continents 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Show sales formatted as dollars and cents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Show best sellers in descending order and the continent</a:t>
            </a: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885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537874"/>
            <a:ext cx="8698656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6 - Solution</a:t>
            </a:r>
            <a:endParaRPr lang="en-US" sz="2800" b="1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</a:rPr>
              <a:t>Use </a:t>
            </a:r>
            <a:r>
              <a:rPr lang="en-US" sz="2800" dirty="0" smtClean="0">
                <a:latin typeface="Calibri"/>
              </a:rPr>
              <a:t>a custom format to show continents from regions</a:t>
            </a:r>
            <a:endParaRPr lang="en-US" sz="2800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Apply a dollar format to sales to show dollars and cents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 label and proc print</a:t>
            </a:r>
            <a:endParaRPr lang="en-US" sz="2800" dirty="0"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419" y="2473154"/>
            <a:ext cx="89282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format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$continent </a:t>
            </a:r>
            <a:r>
              <a:rPr lang="en-US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'Africa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'Africa'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Asia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'Middle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East'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'Pacific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'Asia'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Canada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'Central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America/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Caribbean'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'South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America'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'United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States'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'Americas'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/>
            <a:r>
              <a:rPr lang="de-DE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'Eastern </a:t>
            </a:r>
            <a:r>
              <a:rPr lang="de-DE" dirty="0">
                <a:solidFill>
                  <a:srgbClr val="800080"/>
                </a:solidFill>
                <a:latin typeface="Courier New" panose="02070309020205020404" pitchFamily="49" charset="0"/>
              </a:rPr>
              <a:t>Europe'</a:t>
            </a:r>
            <a:r>
              <a:rPr lang="de-DE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de-DE" dirty="0">
                <a:solidFill>
                  <a:srgbClr val="800080"/>
                </a:solidFill>
                <a:latin typeface="Courier New" panose="02070309020205020404" pitchFamily="49" charset="0"/>
              </a:rPr>
              <a:t>'Western Europe'</a:t>
            </a:r>
            <a:r>
              <a:rPr lang="de-DE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de-DE" dirty="0">
                <a:solidFill>
                  <a:srgbClr val="800080"/>
                </a:solidFill>
                <a:latin typeface="Courier New" panose="02070309020205020404" pitchFamily="49" charset="0"/>
              </a:rPr>
              <a:t>'Europe</a:t>
            </a:r>
            <a:r>
              <a:rPr lang="de-DE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';</a:t>
            </a:r>
            <a:endParaRPr lang="de-DE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run;</a:t>
            </a:r>
          </a:p>
          <a:p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demo.shoes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=shoes_demo8;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format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region </a:t>
            </a:r>
            <a:r>
              <a:rPr lang="en-US" dirty="0">
                <a:solidFill>
                  <a:srgbClr val="008080"/>
                </a:solidFill>
                <a:latin typeface="Courier New" panose="02070309020205020404" pitchFamily="49" charset="0"/>
              </a:rPr>
              <a:t>$continent.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sales </a:t>
            </a:r>
            <a:r>
              <a:rPr lang="en-US" dirty="0">
                <a:solidFill>
                  <a:srgbClr val="008080"/>
                </a:solidFill>
                <a:latin typeface="Courier New" panose="02070309020205020404" pitchFamily="49" charset="0"/>
              </a:rPr>
              <a:t>dollar15.2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label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region = 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'Continent'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sales;</a:t>
            </a:r>
          </a:p>
          <a:p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=shoes_demo8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label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0785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537874"/>
            <a:ext cx="8698656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6 </a:t>
            </a:r>
            <a:r>
              <a:rPr lang="en-US" sz="2800" b="1" dirty="0" smtClean="0">
                <a:latin typeface="Calibri"/>
              </a:rPr>
              <a:t>– </a:t>
            </a:r>
            <a:r>
              <a:rPr lang="en-US" sz="2800" b="1" dirty="0" smtClean="0">
                <a:latin typeface="Calibri"/>
              </a:rPr>
              <a:t>Sample output from proc print</a:t>
            </a:r>
            <a:endParaRPr lang="en-US" sz="2800" b="1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Region labeled as Continent</a:t>
            </a:r>
            <a:endParaRPr lang="en-US" sz="2800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Continent format applied to Region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Total Sales formatted as dollars and cents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Total Sales displayed in descending order</a:t>
            </a:r>
            <a:endParaRPr lang="en-US" sz="2800" dirty="0"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419" y="2582395"/>
            <a:ext cx="892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814687"/>
              </p:ext>
            </p:extLst>
          </p:nvPr>
        </p:nvGraphicFramePr>
        <p:xfrm>
          <a:off x="211933" y="3140965"/>
          <a:ext cx="8580627" cy="2860648"/>
        </p:xfrm>
        <a:graphic>
          <a:graphicData uri="http://schemas.openxmlformats.org/drawingml/2006/table">
            <a:tbl>
              <a:tblPr firstRow="1" firstCol="1" bandRow="1"/>
              <a:tblGrid>
                <a:gridCol w="952502"/>
                <a:gridCol w="1399604"/>
                <a:gridCol w="1156878"/>
                <a:gridCol w="1317191"/>
                <a:gridCol w="1303129"/>
                <a:gridCol w="1314133"/>
                <a:gridCol w="1137190"/>
              </a:tblGrid>
              <a:tr h="9535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Subsidiary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Stores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Sales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Inventory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Returns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</a:tr>
              <a:tr h="4767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Men's Casual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 Aviv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$1,298,717.00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$2,881,005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$57,362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7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Men's Casual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Kingston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$576,112.00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$1,159,556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$20,005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7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Europe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Women's Casual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Copenhagen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$502,636.00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$1,110,412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$17,448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7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Men's Casual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Cairo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$360,209.00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$1,063,251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$9,424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7050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779078"/>
            <a:ext cx="8698656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</a:t>
            </a:r>
            <a:r>
              <a:rPr lang="en-US" sz="2800" b="1" dirty="0">
                <a:latin typeface="Calibri"/>
              </a:rPr>
              <a:t>7</a:t>
            </a:r>
            <a:endParaRPr lang="en-US" sz="2800" b="1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Get Microsoft stock price between September 2005 and December 2005</a:t>
            </a:r>
            <a:endParaRPr lang="en-US" sz="2800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Show </a:t>
            </a:r>
            <a:r>
              <a:rPr lang="en-US" sz="2800" dirty="0" smtClean="0">
                <a:latin typeface="Calibri"/>
              </a:rPr>
              <a:t>date </a:t>
            </a:r>
            <a:r>
              <a:rPr lang="en-US" sz="2800" dirty="0" smtClean="0">
                <a:latin typeface="Calibri"/>
              </a:rPr>
              <a:t>formatted as </a:t>
            </a:r>
            <a:r>
              <a:rPr lang="en-US" sz="2800" dirty="0" smtClean="0">
                <a:latin typeface="Calibri"/>
              </a:rPr>
              <a:t>YYYY-MM-DD</a:t>
            </a:r>
            <a:endParaRPr lang="en-US" sz="2800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Order by date</a:t>
            </a: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3377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537874"/>
            <a:ext cx="8698656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</a:t>
            </a:r>
            <a:r>
              <a:rPr lang="en-US" sz="2800" b="1" dirty="0" smtClean="0">
                <a:latin typeface="Calibri"/>
              </a:rPr>
              <a:t>7 </a:t>
            </a:r>
            <a:r>
              <a:rPr lang="en-US" sz="2800" b="1" dirty="0" smtClean="0">
                <a:latin typeface="Calibri"/>
              </a:rPr>
              <a:t>- Solution</a:t>
            </a:r>
            <a:endParaRPr lang="en-US" sz="2800" b="1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 SAS date literals in where statement</a:t>
            </a:r>
            <a:endParaRPr lang="en-US" sz="2800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 between to select date range</a:t>
            </a:r>
            <a:endParaRPr lang="en-US" sz="2800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Apply date format to date field</a:t>
            </a:r>
            <a:endParaRPr lang="en-US" sz="2800" dirty="0"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419" y="2473154"/>
            <a:ext cx="8928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sashelp.stocks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=(stock=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'Microsoft'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and date between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'01sep05'd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and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'01dec05'd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)) 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demo.stocks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format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date </a:t>
            </a:r>
            <a:r>
              <a:rPr lang="en-US" dirty="0">
                <a:solidFill>
                  <a:srgbClr val="008080"/>
                </a:solidFill>
                <a:latin typeface="Courier New" panose="02070309020205020404" pitchFamily="49" charset="0"/>
              </a:rPr>
              <a:t>yymmdd10.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date;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071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537874"/>
            <a:ext cx="8698656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</a:t>
            </a:r>
            <a:r>
              <a:rPr lang="en-US" sz="2800" b="1" dirty="0" smtClean="0">
                <a:latin typeface="Calibri"/>
              </a:rPr>
              <a:t>7 </a:t>
            </a:r>
            <a:r>
              <a:rPr lang="en-US" sz="2800" b="1" dirty="0" smtClean="0">
                <a:latin typeface="Calibri"/>
              </a:rPr>
              <a:t>- </a:t>
            </a:r>
            <a:r>
              <a:rPr lang="en-US" sz="2800" b="1" dirty="0" smtClean="0">
                <a:latin typeface="Calibri"/>
              </a:rPr>
              <a:t>Output</a:t>
            </a:r>
            <a:endParaRPr lang="en-US" sz="2800" b="1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Date formatted as YYYY-MM-DD</a:t>
            </a:r>
            <a:endParaRPr lang="en-US" sz="2800" dirty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Selected </a:t>
            </a:r>
            <a:r>
              <a:rPr lang="en-US" sz="2800" dirty="0">
                <a:latin typeface="Calibri"/>
              </a:rPr>
              <a:t>date range between September 2005 and December </a:t>
            </a:r>
            <a:r>
              <a:rPr lang="en-US" sz="2800" dirty="0" smtClean="0">
                <a:latin typeface="Calibri"/>
              </a:rPr>
              <a:t>2005</a:t>
            </a:r>
            <a:endParaRPr lang="en-US" sz="2800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Ordered by ascending date</a:t>
            </a:r>
            <a:endParaRPr lang="en-US" sz="2800" dirty="0">
              <a:latin typeface="Calibri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5504"/>
              </p:ext>
            </p:extLst>
          </p:nvPr>
        </p:nvGraphicFramePr>
        <p:xfrm>
          <a:off x="212262" y="3313786"/>
          <a:ext cx="8583449" cy="2905822"/>
        </p:xfrm>
        <a:graphic>
          <a:graphicData uri="http://schemas.openxmlformats.org/drawingml/2006/table">
            <a:tbl>
              <a:tblPr firstRow="1" firstCol="1" bandRow="1"/>
              <a:tblGrid>
                <a:gridCol w="1048429"/>
                <a:gridCol w="1216573"/>
                <a:gridCol w="1043933"/>
                <a:gridCol w="1043933"/>
                <a:gridCol w="1043933"/>
                <a:gridCol w="1043933"/>
                <a:gridCol w="1095185"/>
                <a:gridCol w="1047530"/>
              </a:tblGrid>
              <a:tr h="322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Stock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Volume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AdjClose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6457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Microsoft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2005-09-01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$27.39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66,976,476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7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Microsoft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2005-10-03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72,132,475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7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Microsoft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2005-11-01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$27.68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71,469,194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7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Microsoft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2005-12-01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$27.73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$28.10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62,892,384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$25.96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063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74" y="779078"/>
            <a:ext cx="8698656" cy="58785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Demo data originates from </a:t>
            </a:r>
            <a:r>
              <a:rPr lang="en-US" sz="2800" b="1" dirty="0" smtClean="0">
                <a:latin typeface="Calibri"/>
              </a:rPr>
              <a:t>SASHELP.SHOES and SASHELP.STOCK</a:t>
            </a:r>
            <a:endParaRPr lang="en-US" sz="2800" b="1" dirty="0" smtClean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b="1" dirty="0" smtClean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Sort </a:t>
            </a:r>
            <a:r>
              <a:rPr lang="en-US" sz="2800" b="1" dirty="0" err="1" smtClean="0">
                <a:latin typeface="Calibri"/>
              </a:rPr>
              <a:t>Demo.sas</a:t>
            </a:r>
            <a:r>
              <a:rPr lang="en-US" sz="2800" b="1" dirty="0" smtClean="0">
                <a:latin typeface="Calibri"/>
              </a:rPr>
              <a:t> has the examples used in the presentation</a:t>
            </a:r>
            <a:endParaRPr lang="en-US" sz="2800" b="1" dirty="0" smtClean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Change </a:t>
            </a:r>
            <a:r>
              <a:rPr lang="en-US" sz="2400" dirty="0" err="1"/>
              <a:t>libname</a:t>
            </a:r>
            <a:r>
              <a:rPr lang="en-US" sz="2400" dirty="0"/>
              <a:t> to point to your personal SAS data </a:t>
            </a:r>
            <a:r>
              <a:rPr lang="en-US" sz="2400" dirty="0" smtClean="0"/>
              <a:t>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If </a:t>
            </a:r>
            <a:r>
              <a:rPr lang="en-US" sz="2400" dirty="0"/>
              <a:t>running under SAS </a:t>
            </a:r>
            <a:r>
              <a:rPr lang="en-US" sz="2400" dirty="0" smtClean="0"/>
              <a:t>On Demand for Academics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libname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demo  </a:t>
            </a:r>
            <a:r>
              <a:rPr lang="en-US" sz="2400" dirty="0">
                <a:solidFill>
                  <a:srgbClr val="800080"/>
                </a:solidFill>
                <a:latin typeface="Courier New" panose="02070309020205020404" pitchFamily="49" charset="0"/>
              </a:rPr>
              <a:t>"/home/&lt;your SAS ODA user id</a:t>
            </a:r>
            <a:r>
              <a:rPr lang="en-US" sz="2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&gt;"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Otherwise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libname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demo </a:t>
            </a:r>
            <a:r>
              <a:rPr lang="en-US" sz="2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'&lt;</a:t>
            </a:r>
            <a:r>
              <a:rPr lang="en-US" sz="2400" dirty="0">
                <a:solidFill>
                  <a:srgbClr val="800080"/>
                </a:solidFill>
                <a:latin typeface="Courier New" panose="02070309020205020404" pitchFamily="49" charset="0"/>
              </a:rPr>
              <a:t>your pathname</a:t>
            </a:r>
            <a:r>
              <a:rPr lang="en-US" sz="2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&gt;'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cs typeface="Arial" panose="020B0604020202020204" pitchFamily="34" charset="0"/>
              </a:rPr>
              <a:t>Alternatively remove all references to </a:t>
            </a:r>
            <a:r>
              <a:rPr lang="en-US" sz="2400" dirty="0" err="1" smtClean="0">
                <a:cs typeface="Arial" panose="020B0604020202020204" pitchFamily="34" charset="0"/>
              </a:rPr>
              <a:t>libname</a:t>
            </a:r>
            <a:r>
              <a:rPr lang="en-US" sz="2400" dirty="0" smtClean="0">
                <a:cs typeface="Arial" panose="020B0604020202020204" pitchFamily="34" charset="0"/>
              </a:rPr>
              <a:t> demo and create outputs as work files</a:t>
            </a:r>
            <a:endParaRPr lang="en-US" sz="2400" dirty="0" smtClean="0"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3271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54" y="503310"/>
            <a:ext cx="8698656" cy="63709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Useful system options</a:t>
            </a:r>
          </a:p>
          <a:p>
            <a:r>
              <a:rPr lang="en-US" sz="2000" dirty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80"/>
                </a:solidFill>
                <a:latin typeface="Courier New" panose="02070309020205020404" pitchFamily="49" charset="0"/>
              </a:rPr>
              <a:t>options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sz="20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FULLSTIMER        </a:t>
            </a:r>
            <a:r>
              <a:rPr lang="en-US" sz="2000" dirty="0">
                <a:latin typeface="+mn-lt"/>
              </a:rPr>
              <a:t>Writes all available performance statistics to the SAS log.</a:t>
            </a:r>
          </a:p>
          <a:p>
            <a:r>
              <a:rPr lang="en-US" sz="2000" dirty="0" smtClean="0">
                <a:latin typeface="+mn-lt"/>
              </a:rPr>
              <a:t>COMPRESS  Specifies </a:t>
            </a:r>
            <a:r>
              <a:rPr lang="en-US" sz="2000" dirty="0">
                <a:latin typeface="+mn-lt"/>
              </a:rPr>
              <a:t>the type of compression to use for observations in output SAS data sets.</a:t>
            </a:r>
          </a:p>
          <a:p>
            <a:r>
              <a:rPr lang="en-US" sz="2000" dirty="0" smtClean="0">
                <a:latin typeface="+mn-lt"/>
              </a:rPr>
              <a:t>REUSE  Specifies </a:t>
            </a:r>
            <a:r>
              <a:rPr lang="en-US" sz="2000" dirty="0">
                <a:latin typeface="+mn-lt"/>
              </a:rPr>
              <a:t>whether SAS reuses space when observations are added to a compressed SAS data set.</a:t>
            </a:r>
          </a:p>
          <a:p>
            <a:r>
              <a:rPr lang="en-US" sz="2000" dirty="0" smtClean="0">
                <a:latin typeface="+mn-lt"/>
              </a:rPr>
              <a:t>NOSORTVALIDATE    </a:t>
            </a:r>
            <a:r>
              <a:rPr lang="en-US" sz="2000" dirty="0">
                <a:latin typeface="+mn-lt"/>
              </a:rPr>
              <a:t>SORT does not verify whether a data set is sorted according to the variables in the BY statement.</a:t>
            </a:r>
          </a:p>
          <a:p>
            <a:r>
              <a:rPr lang="en-US" sz="2000" dirty="0" smtClean="0">
                <a:latin typeface="+mn-lt"/>
              </a:rPr>
              <a:t>SORTDUP  </a:t>
            </a:r>
            <a:r>
              <a:rPr lang="en-US" sz="2000" dirty="0">
                <a:latin typeface="+mn-lt"/>
              </a:rPr>
              <a:t>Specifies whether PROC SORT removes duplicate variables based on the DROP and KEEP options or on all data set </a:t>
            </a:r>
            <a:r>
              <a:rPr lang="en-US" sz="2000" dirty="0" smtClean="0">
                <a:latin typeface="+mn-lt"/>
              </a:rPr>
              <a:t>variables</a:t>
            </a:r>
            <a:r>
              <a:rPr lang="en-US" sz="2000" dirty="0">
                <a:latin typeface="+mn-lt"/>
              </a:rPr>
              <a:t>.</a:t>
            </a:r>
          </a:p>
          <a:p>
            <a:r>
              <a:rPr lang="en-US" sz="2000" dirty="0" smtClean="0">
                <a:latin typeface="+mn-lt"/>
              </a:rPr>
              <a:t>SORTEQUALS        </a:t>
            </a:r>
            <a:r>
              <a:rPr lang="en-US" sz="2000" dirty="0">
                <a:latin typeface="+mn-lt"/>
              </a:rPr>
              <a:t>PROC SORT maintains the relative position in the output data set for observations with identical BY-variable </a:t>
            </a:r>
            <a:r>
              <a:rPr lang="en-US" sz="2000" dirty="0" smtClean="0">
                <a:latin typeface="+mn-lt"/>
              </a:rPr>
              <a:t>values</a:t>
            </a:r>
            <a:r>
              <a:rPr lang="en-US" sz="2000" dirty="0">
                <a:latin typeface="+mn-lt"/>
              </a:rPr>
              <a:t>.</a:t>
            </a:r>
          </a:p>
          <a:p>
            <a:r>
              <a:rPr lang="en-US" sz="2000" dirty="0" smtClean="0">
                <a:latin typeface="+mn-lt"/>
              </a:rPr>
              <a:t>SORTSEQ   Specifies </a:t>
            </a:r>
            <a:r>
              <a:rPr lang="en-US" sz="2000" dirty="0">
                <a:latin typeface="+mn-lt"/>
              </a:rPr>
              <a:t>a language-specific collating sequence for the SORT and SQL procedures.</a:t>
            </a:r>
          </a:p>
          <a:p>
            <a:r>
              <a:rPr lang="en-US" sz="2000" dirty="0" smtClean="0">
                <a:latin typeface="+mn-lt"/>
              </a:rPr>
              <a:t>SORTSIZE  Specifies </a:t>
            </a:r>
            <a:r>
              <a:rPr lang="en-US" sz="2000" dirty="0">
                <a:latin typeface="+mn-lt"/>
              </a:rPr>
              <a:t>the amount of memory that is available to the SORT </a:t>
            </a:r>
            <a:r>
              <a:rPr lang="en-US" sz="2000" dirty="0" smtClean="0">
                <a:latin typeface="+mn-lt"/>
              </a:rPr>
              <a:t>procedure</a:t>
            </a:r>
            <a:endParaRPr lang="en-US" sz="2000" dirty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THREADS   Uses </a:t>
            </a:r>
            <a:r>
              <a:rPr lang="en-US" sz="2000" dirty="0">
                <a:latin typeface="+mn-lt"/>
              </a:rPr>
              <a:t>threaded processing for SAS applications that support it.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6582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102" y="779078"/>
            <a:ext cx="8698656" cy="489364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latin typeface="Calibri"/>
              </a:rPr>
              <a:t>References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Hamilton</a:t>
            </a:r>
            <a:r>
              <a:rPr lang="en-US" sz="2400" dirty="0" smtClean="0">
                <a:latin typeface="+mn-lt"/>
              </a:rPr>
              <a:t>, Jack. </a:t>
            </a:r>
            <a:r>
              <a:rPr lang="en-US" sz="2400" i="1" dirty="0" smtClean="0">
                <a:latin typeface="+mn-lt"/>
              </a:rPr>
              <a:t>The </a:t>
            </a:r>
            <a:r>
              <a:rPr lang="en-US" sz="2400" i="1" dirty="0">
                <a:latin typeface="+mn-lt"/>
              </a:rPr>
              <a:t>Problem with NODUPLICATES</a:t>
            </a:r>
            <a:r>
              <a:rPr lang="en-US" sz="2400" dirty="0">
                <a:latin typeface="+mn-lt"/>
              </a:rPr>
              <a:t>, </a:t>
            </a:r>
            <a:r>
              <a:rPr lang="en-US" sz="2400" dirty="0" smtClean="0">
                <a:latin typeface="+mn-lt"/>
              </a:rPr>
              <a:t>SUGI </a:t>
            </a:r>
            <a:r>
              <a:rPr lang="en-US" sz="2400" dirty="0">
                <a:latin typeface="+mn-lt"/>
              </a:rPr>
              <a:t>25 </a:t>
            </a:r>
            <a:r>
              <a:rPr lang="en-US" sz="2400" dirty="0">
                <a:latin typeface="+mn-lt"/>
                <a:hlinkClick r:id="rId2"/>
              </a:rPr>
              <a:t>http://www2.sas.com/proceedings/sugi25/25/po/25p221.pdf</a:t>
            </a: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Hughes, Troy Martin.  </a:t>
            </a:r>
            <a:r>
              <a:rPr lang="en-US" sz="2400" i="1" dirty="0" smtClean="0">
                <a:latin typeface="+mn-lt"/>
              </a:rPr>
              <a:t>Sorting </a:t>
            </a:r>
            <a:r>
              <a:rPr lang="en-US" sz="2400" i="1" dirty="0">
                <a:latin typeface="+mn-lt"/>
              </a:rPr>
              <a:t>a </a:t>
            </a:r>
            <a:r>
              <a:rPr lang="en-US" sz="2400" i="1" dirty="0" err="1">
                <a:latin typeface="+mn-lt"/>
              </a:rPr>
              <a:t>Bajillion</a:t>
            </a:r>
            <a:r>
              <a:rPr lang="en-US" sz="2400" i="1" dirty="0">
                <a:latin typeface="+mn-lt"/>
              </a:rPr>
              <a:t> Records: Conquering Scalability in a Big Data World</a:t>
            </a:r>
            <a:r>
              <a:rPr lang="en-US" sz="2400" dirty="0">
                <a:latin typeface="+mn-lt"/>
              </a:rPr>
              <a:t>, </a:t>
            </a:r>
            <a:r>
              <a:rPr lang="en-US" sz="2400" dirty="0" smtClean="0">
                <a:latin typeface="+mn-lt"/>
              </a:rPr>
              <a:t>SESUG 2016 </a:t>
            </a:r>
            <a:r>
              <a:rPr lang="en-US" sz="2400" dirty="0" smtClean="0">
                <a:latin typeface="+mn-lt"/>
                <a:hlinkClick r:id="rId3"/>
              </a:rPr>
              <a:t>https</a:t>
            </a:r>
            <a:r>
              <a:rPr lang="en-US" sz="2400" dirty="0">
                <a:latin typeface="+mn-lt"/>
                <a:hlinkClick r:id="rId3"/>
              </a:rPr>
              <a:t>://</a:t>
            </a:r>
            <a:r>
              <a:rPr lang="en-US" sz="2400" dirty="0" smtClean="0">
                <a:latin typeface="+mn-lt"/>
                <a:hlinkClick r:id="rId3"/>
              </a:rPr>
              <a:t>support.sas.com/resources/papers/proceedings16/11888-2016.pdf</a:t>
            </a:r>
            <a:r>
              <a:rPr lang="en-US" sz="2400" dirty="0" smtClean="0">
                <a:latin typeface="+mn-lt"/>
              </a:rPr>
              <a:t> </a:t>
            </a: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+mn-lt"/>
              </a:rPr>
              <a:t>KelseyBassett</a:t>
            </a:r>
            <a:r>
              <a:rPr lang="en-US" sz="2400" dirty="0" smtClean="0">
                <a:latin typeface="+mn-lt"/>
              </a:rPr>
              <a:t>, Britta.  </a:t>
            </a:r>
            <a:r>
              <a:rPr lang="en-US" sz="2400" i="1" dirty="0" smtClean="0">
                <a:latin typeface="+mn-lt"/>
              </a:rPr>
              <a:t>The </a:t>
            </a:r>
            <a:r>
              <a:rPr lang="en-US" sz="2400" i="1" dirty="0">
                <a:latin typeface="+mn-lt"/>
              </a:rPr>
              <a:t>SORT Procedure – Beyond the Basics</a:t>
            </a:r>
            <a:r>
              <a:rPr lang="en-US" sz="2400" dirty="0">
                <a:latin typeface="+mn-lt"/>
              </a:rPr>
              <a:t>, </a:t>
            </a:r>
            <a:r>
              <a:rPr lang="en-US" sz="2400" dirty="0" smtClean="0">
                <a:latin typeface="+mn-lt"/>
              </a:rPr>
              <a:t>SUGI 31  </a:t>
            </a:r>
            <a:r>
              <a:rPr lang="en-US" sz="2400" dirty="0">
                <a:latin typeface="+mn-lt"/>
                <a:hlinkClick r:id="rId4"/>
              </a:rPr>
              <a:t>http://</a:t>
            </a:r>
            <a:r>
              <a:rPr lang="en-US" sz="2400" dirty="0" smtClean="0">
                <a:latin typeface="+mn-lt"/>
                <a:hlinkClick r:id="rId4"/>
              </a:rPr>
              <a:t>www2.sas.com/proceedings/sugi31/030-31.pdf</a:t>
            </a: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Morgan, Derek.  </a:t>
            </a:r>
            <a:r>
              <a:rPr lang="en-US" sz="2400" i="1" dirty="0">
                <a:latin typeface="+mn-lt"/>
              </a:rPr>
              <a:t>PROC SORT (then and) NOW</a:t>
            </a:r>
            <a:r>
              <a:rPr lang="en-US" sz="2400" dirty="0">
                <a:latin typeface="+mn-lt"/>
              </a:rPr>
              <a:t>, MWSUG 2017 </a:t>
            </a:r>
            <a:r>
              <a:rPr lang="en-US" sz="2400" dirty="0">
                <a:latin typeface="+mn-lt"/>
                <a:hlinkClick r:id="rId5"/>
              </a:rPr>
              <a:t>https://www.mwsug.org/proceedings/2017/SA/MWSUG-2017-SA04.pdf</a:t>
            </a: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5269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102" y="779078"/>
            <a:ext cx="8698656" cy="452431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latin typeface="Calibri"/>
              </a:rPr>
              <a:t>References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SAS</a:t>
            </a:r>
            <a:r>
              <a:rPr lang="en-US" sz="2400" baseline="30000" dirty="0">
                <a:latin typeface="+mn-lt"/>
              </a:rPr>
              <a:t>®</a:t>
            </a:r>
            <a:r>
              <a:rPr lang="en-US" sz="2400" dirty="0">
                <a:latin typeface="+mn-lt"/>
              </a:rPr>
              <a:t> Press. </a:t>
            </a:r>
            <a:r>
              <a:rPr lang="en-US" sz="2400" i="1" dirty="0">
                <a:latin typeface="+mn-lt"/>
              </a:rPr>
              <a:t>Base SAS® 9.4 Procedures Guide, Seventh Edition</a:t>
            </a:r>
            <a:r>
              <a:rPr lang="en-US" sz="2400" dirty="0">
                <a:latin typeface="+mn-lt"/>
              </a:rPr>
              <a:t> </a:t>
            </a:r>
          </a:p>
          <a:p>
            <a:pPr lvl="1"/>
            <a:r>
              <a:rPr lang="en-US" sz="2400" u="sng" dirty="0">
                <a:latin typeface="+mn-lt"/>
                <a:hlinkClick r:id="rId2"/>
              </a:rPr>
              <a:t>https://documentation.sas.com/?docsetId=proc&amp;docsetTarget=p1nd17xr6wof4sn19zkmid81p926.htm&amp;docsetVersion=9.4&amp;locale=en</a:t>
            </a:r>
            <a:endParaRPr lang="en-US" sz="2400" u="sng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SAS</a:t>
            </a:r>
            <a:r>
              <a:rPr lang="en-US" sz="2400" baseline="30000" dirty="0">
                <a:latin typeface="+mn-lt"/>
              </a:rPr>
              <a:t>®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OnDemand</a:t>
            </a:r>
            <a:r>
              <a:rPr lang="en-US" sz="2400" dirty="0">
                <a:latin typeface="+mn-lt"/>
              </a:rPr>
              <a:t> for Academics </a:t>
            </a:r>
            <a:r>
              <a:rPr lang="en-US" sz="2400" dirty="0">
                <a:latin typeface="+mn-lt"/>
                <a:hlinkClick r:id="rId3"/>
              </a:rPr>
              <a:t>http://support.sas.com/software/products/ondemand-academics/#s1=1</a:t>
            </a: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+mn-lt"/>
              </a:rPr>
              <a:t>Thewussen</a:t>
            </a:r>
            <a:r>
              <a:rPr lang="en-US" sz="2400" dirty="0">
                <a:latin typeface="+mn-lt"/>
              </a:rPr>
              <a:t>, Henri.  </a:t>
            </a:r>
            <a:r>
              <a:rPr lang="en-US" sz="2400" i="1" dirty="0">
                <a:latin typeface="+mn-lt"/>
              </a:rPr>
              <a:t>Do not waste too many resources to get your data in a specific sequence</a:t>
            </a:r>
            <a:r>
              <a:rPr lang="en-US" sz="2400" dirty="0">
                <a:latin typeface="+mn-lt"/>
              </a:rPr>
              <a:t>, SAS Global Forum 2011 </a:t>
            </a:r>
            <a:r>
              <a:rPr lang="en-US" sz="2400" dirty="0">
                <a:latin typeface="+mn-lt"/>
                <a:hlinkClick r:id="rId4"/>
              </a:rPr>
              <a:t>http://support.sas.com/resources/papers/proceedings11/242-2011.pdf</a:t>
            </a:r>
            <a:endParaRPr lang="en-US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802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102" y="1124720"/>
            <a:ext cx="8698656" cy="218521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8800" b="1" dirty="0" smtClean="0">
                <a:latin typeface="Calibri"/>
              </a:rPr>
              <a:t>QUESTIONS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8027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102" y="1124720"/>
            <a:ext cx="8698656" cy="464742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What </a:t>
            </a:r>
            <a:r>
              <a:rPr lang="en-US" sz="2800" b="1" dirty="0" smtClean="0">
                <a:latin typeface="Calibri"/>
              </a:rPr>
              <a:t>I will cover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Filtering records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</a:rPr>
              <a:t>Directing output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Renaming fields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Saving </a:t>
            </a:r>
            <a:r>
              <a:rPr lang="en-US" sz="2800" dirty="0">
                <a:latin typeface="Calibri"/>
              </a:rPr>
              <a:t>space using compress and reuse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Eliminating duplicate keys and records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Formatting output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Useful system options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7408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102" y="1124720"/>
            <a:ext cx="8698656" cy="29238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What I won't cover but covered in </a:t>
            </a:r>
            <a:r>
              <a:rPr lang="en-US" sz="2800" b="1" dirty="0" smtClean="0">
                <a:latin typeface="Calibri"/>
              </a:rPr>
              <a:t>the references</a:t>
            </a:r>
            <a:endParaRPr lang="en-US" sz="2800" b="1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Using proc sql and hash tables instead of sort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Reducing memory usage using </a:t>
            </a:r>
            <a:r>
              <a:rPr lang="en-US" sz="2800" dirty="0" err="1" smtClean="0">
                <a:latin typeface="Calibri"/>
              </a:rPr>
              <a:t>tagsort</a:t>
            </a:r>
            <a:endParaRPr lang="en-US" sz="2800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Collating sequences for international alphabets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7702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54" y="779078"/>
            <a:ext cx="8698656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/>
              </a:rPr>
              <a:t>Pull records for certain regions or where sales &gt; $10,000 by descending Region and ascending number of stores.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Solution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/>
              </a:rPr>
              <a:t>Single proc sort step.  No data steps required.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868" y="3821306"/>
            <a:ext cx="8468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=shoes_demo1(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=(Region in (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Pacific'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'Middle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East'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or Region like(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'%Europe'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or Sales &gt;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10000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))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=shoes_demo2;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Region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   Stores;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36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16" y="460832"/>
            <a:ext cx="8698656" cy="440120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/>
              </a:rPr>
              <a:t>Pull records for Pacific and Middle East with product name changed from "Slipper" to "Indoor Footwear" in same sort order as before.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Solution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 a data step to create a second product column that has "Slipper" renamed to "Indoor Footwear"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 a sort step to pull records and drop / rename columns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499" y="4753961"/>
            <a:ext cx="8468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=shoes_demo2(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=(Region in (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Pacific'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'Middle</a:t>
            </a:r>
            <a:r>
              <a:rPr 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East'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))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rename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=(product2=product)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drop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=product)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=shoes_demo3;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Region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   Stores;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41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779078"/>
            <a:ext cx="8698656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/>
              </a:rPr>
              <a:t>Save storage space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Solution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 compress and reuse options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Data level option overrides system option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409" y="3766850"/>
            <a:ext cx="80073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options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compress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=yes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reuse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=yes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/* Compress=binary best when mostly numeric fields */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demo.shoes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=shoes_demo5(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compress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=binary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reuse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=yes);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Region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   Product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   Subsidiary;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190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779078"/>
            <a:ext cx="8698656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/>
              </a:rPr>
              <a:t>Save storage space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Output</a:t>
            </a:r>
            <a:endParaRPr lang="en-US" sz="2800" b="1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In this example compression does not save space</a:t>
            </a:r>
            <a:endParaRPr lang="en-US" sz="2800" dirty="0" smtClean="0">
              <a:latin typeface="Calibri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Compression rates can be over 90%</a:t>
            </a:r>
            <a:endParaRPr lang="en-US" sz="2800" dirty="0" smtClean="0"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409" y="3766850"/>
            <a:ext cx="8007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NOTE: There were 395 observations read from the data set DEMO.SHOES.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NOTE: The data set WORK.SHOES_DEMO5 has 395 observations and 8 variables.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NOTE: Compressing data set WORK.SHOES_DEMO5 decreased size by 0.00 percent. 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     Compressed is 1 pages; un-compressed would require 1 pages.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429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54" y="122278"/>
            <a:ext cx="86986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3CF"/>
                </a:solidFill>
                <a:latin typeface="Calibri"/>
              </a:rPr>
              <a:t>Proc sort revisited</a:t>
            </a:r>
            <a:endParaRPr lang="en-US" sz="1600" b="1" dirty="0">
              <a:solidFill>
                <a:srgbClr val="0073CF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72" y="779078"/>
            <a:ext cx="8698656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Request 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alibri"/>
              </a:rPr>
              <a:t>Eliminate duplicate keys for Region and Subsidiary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/>
              </a:rPr>
              <a:t>Solution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Use </a:t>
            </a:r>
            <a:r>
              <a:rPr lang="en-US" sz="2800" dirty="0" err="1" smtClean="0">
                <a:latin typeface="Calibri"/>
              </a:rPr>
              <a:t>nodupkey</a:t>
            </a:r>
            <a:r>
              <a:rPr lang="en-US" sz="2800" dirty="0" smtClean="0">
                <a:latin typeface="Calibri"/>
              </a:rPr>
              <a:t> option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/>
              </a:rPr>
              <a:t>Save records with duplicate keys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409" y="3766850"/>
            <a:ext cx="80073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proc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demo.shoes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rename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=(product2=product)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drop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=product) </a:t>
            </a:r>
            <a:r>
              <a:rPr lang="en-US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out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=shoes_demo6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dupout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=shoes_demo6_dups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nodupkey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Region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	   Subsidiary;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810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0210a193-dc82-4329-be13-16fdb35a1211"/>
</p:tagLst>
</file>

<file path=ppt/theme/theme1.xml><?xml version="1.0" encoding="utf-8"?>
<a:theme xmlns:a="http://schemas.openxmlformats.org/drawingml/2006/main" name="Proc sort revisited v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341DC6204A146859E802ECC5EAA13" ma:contentTypeVersion="0" ma:contentTypeDescription="Create a new document." ma:contentTypeScope="" ma:versionID="1167f720adb3481aca965742132902a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86E203-7981-4671-ADCB-354E371AF700}">
  <ds:schemaRefs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ED14D05-581E-4C93-ACD5-D9B1AE03A0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F28D59-A3F9-4D22-A6FB-5CFE572D10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26256</TotalTime>
  <Words>1246</Words>
  <Application>Microsoft Office PowerPoint</Application>
  <PresentationFormat>On-screen Show (4:3)</PresentationFormat>
  <Paragraphs>314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Times New Roman</vt:lpstr>
      <vt:lpstr>Proc sort revisited v1</vt:lpstr>
      <vt:lpstr>PROC SORT revisited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Bank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Trends</dc:title>
  <dc:creator>Michael Vanni</dc:creator>
  <cp:lastModifiedBy>Alex Chaplin</cp:lastModifiedBy>
  <cp:revision>1250</cp:revision>
  <cp:lastPrinted>2017-05-30T20:19:57Z</cp:lastPrinted>
  <dcterms:created xsi:type="dcterms:W3CDTF">2013-05-01T13:49:59Z</dcterms:created>
  <dcterms:modified xsi:type="dcterms:W3CDTF">2018-10-27T19:36:40Z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1397087974</vt:i4>
  </property>
  <property fmtid="{D5CDD505-2E9C-101B-9397-08002B2CF9AE}" pid="3" name="_NewReviewCycle">
    <vt:lpwstr/>
  </property>
  <property fmtid="{D5CDD505-2E9C-101B-9397-08002B2CF9AE}" pid="4" name="_EmailSubject">
    <vt:lpwstr>PhilaSUG presentation</vt:lpwstr>
  </property>
  <property fmtid="{D5CDD505-2E9C-101B-9397-08002B2CF9AE}" pid="5" name="_AuthorEmail">
    <vt:lpwstr>alex.chaplin@bankofamerica.com</vt:lpwstr>
  </property>
  <property fmtid="{D5CDD505-2E9C-101B-9397-08002B2CF9AE}" pid="6" name="_AuthorEmailDisplayName">
    <vt:lpwstr>Chaplin, Alex</vt:lpwstr>
  </property>
  <property fmtid="{D5CDD505-2E9C-101B-9397-08002B2CF9AE}" pid="7" name="_PreviousAdHocReviewCycleID">
    <vt:i4>-402538946</vt:i4>
  </property>
  <property fmtid="{D5CDD505-2E9C-101B-9397-08002B2CF9AE}" pid="8" name="ContentTypeId">
    <vt:lpwstr>0x010100C76341DC6204A146859E802ECC5EAA13</vt:lpwstr>
  </property>
</Properties>
</file>